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Telegraf" panose="020B0604020202020204" charset="0"/>
      <p:regular r:id="rId13"/>
    </p:embeddedFont>
    <p:embeddedFont>
      <p:font typeface="Telegraf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svg"/><Relationship Id="rId9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779136">
            <a:off x="-3098569" y="-7869264"/>
            <a:ext cx="18355375" cy="14917914"/>
          </a:xfrm>
          <a:custGeom>
            <a:avLst/>
            <a:gdLst/>
            <a:ahLst/>
            <a:cxnLst/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779136">
            <a:off x="6702128" y="3382569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990525"/>
            <a:ext cx="8320366" cy="6251473"/>
            <a:chOff x="0" y="104775"/>
            <a:chExt cx="11093821" cy="8335298"/>
          </a:xfrm>
        </p:grpSpPr>
        <p:sp>
          <p:nvSpPr>
            <p:cNvPr id="6" name="Freeform 6"/>
            <p:cNvSpPr/>
            <p:nvPr/>
          </p:nvSpPr>
          <p:spPr>
            <a:xfrm>
              <a:off x="0" y="6464277"/>
              <a:ext cx="8017562" cy="189506"/>
            </a:xfrm>
            <a:custGeom>
              <a:avLst/>
              <a:gdLst/>
              <a:ahLst/>
              <a:cxnLst/>
              <a:rect l="l" t="t" r="r" b="b"/>
              <a:pathLst>
                <a:path w="8017562" h="189506">
                  <a:moveTo>
                    <a:pt x="0" y="0"/>
                  </a:moveTo>
                  <a:lnTo>
                    <a:pt x="8017562" y="0"/>
                  </a:lnTo>
                  <a:lnTo>
                    <a:pt x="8017562" y="189506"/>
                  </a:lnTo>
                  <a:lnTo>
                    <a:pt x="0" y="18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223201"/>
              <a:ext cx="10820400" cy="1216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dirty="0">
                  <a:solidFill>
                    <a:srgbClr val="F4E7E7"/>
                  </a:solidFill>
                  <a:latin typeface="Telegraf"/>
                </a:rPr>
                <a:t>Robert </a:t>
              </a:r>
              <a:r>
                <a:rPr lang="en-US" sz="2600" dirty="0" err="1">
                  <a:solidFill>
                    <a:srgbClr val="F4E7E7"/>
                  </a:solidFill>
                  <a:latin typeface="Telegraf"/>
                </a:rPr>
                <a:t>Rafanelli</a:t>
              </a:r>
              <a:r>
                <a:rPr lang="en-US" sz="2600" dirty="0">
                  <a:solidFill>
                    <a:srgbClr val="F4E7E7"/>
                  </a:solidFill>
                  <a:latin typeface="Telegraf"/>
                </a:rPr>
                <a:t>, Claudia Ortiz, Joe Biju, Micheál Gill, Ray </a:t>
              </a:r>
              <a:r>
                <a:rPr lang="en-US" sz="2600" dirty="0" err="1">
                  <a:solidFill>
                    <a:srgbClr val="F4E7E7"/>
                  </a:solidFill>
                  <a:latin typeface="Telegraf"/>
                </a:rPr>
                <a:t>Foysal</a:t>
              </a:r>
              <a:r>
                <a:rPr lang="en-US" sz="2600" dirty="0">
                  <a:solidFill>
                    <a:srgbClr val="F4E7E7"/>
                  </a:solidFill>
                  <a:latin typeface="Telegraf"/>
                </a:rPr>
                <a:t> , </a:t>
              </a:r>
              <a:r>
                <a:rPr lang="en-US" sz="2600" dirty="0" err="1">
                  <a:solidFill>
                    <a:srgbClr val="F4E7E7"/>
                  </a:solidFill>
                  <a:latin typeface="Telegraf"/>
                </a:rPr>
                <a:t>Moaz</a:t>
              </a:r>
              <a:r>
                <a:rPr lang="en-US" sz="2600" dirty="0">
                  <a:solidFill>
                    <a:srgbClr val="F4E7E7"/>
                  </a:solidFill>
                  <a:latin typeface="Telegraf"/>
                </a:rPr>
                <a:t> </a:t>
              </a:r>
              <a:r>
                <a:rPr lang="en-US" sz="2600" dirty="0" err="1">
                  <a:solidFill>
                    <a:srgbClr val="F4E7E7"/>
                  </a:solidFill>
                  <a:latin typeface="Telegraf"/>
                </a:rPr>
                <a:t>Refaei</a:t>
              </a:r>
              <a:endParaRPr lang="en-US" sz="2600" dirty="0">
                <a:solidFill>
                  <a:srgbClr val="F4E7E7"/>
                </a:solidFill>
                <a:latin typeface="Telegraf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4775"/>
              <a:ext cx="11093821" cy="6359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999"/>
                </a:lnSpc>
              </a:pPr>
              <a:r>
                <a:rPr lang="en-US" sz="11999">
                  <a:solidFill>
                    <a:srgbClr val="F4E7E7"/>
                  </a:solidFill>
                  <a:latin typeface="Telegraf"/>
                </a:rPr>
                <a:t>FIGHTING FIRE WITH FIRE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1028700"/>
            <a:ext cx="4141133" cy="671800"/>
            <a:chOff x="0" y="0"/>
            <a:chExt cx="5521511" cy="895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9675" cy="895733"/>
            </a:xfrm>
            <a:custGeom>
              <a:avLst/>
              <a:gdLst/>
              <a:ahLst/>
              <a:cxnLst/>
              <a:rect l="l" t="t" r="r" b="b"/>
              <a:pathLst>
                <a:path w="869675" h="895733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95115" y="158115"/>
              <a:ext cx="4326396" cy="512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4E7E7"/>
                  </a:solidFill>
                  <a:latin typeface="Telegraf Bold"/>
                </a:rPr>
                <a:t>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309352" y="1820636"/>
            <a:ext cx="6313956" cy="6421362"/>
          </a:xfrm>
          <a:custGeom>
            <a:avLst/>
            <a:gdLst/>
            <a:ahLst/>
            <a:cxnLst/>
            <a:rect l="l" t="t" r="r" b="b"/>
            <a:pathLst>
              <a:path w="6313956" h="6421362">
                <a:moveTo>
                  <a:pt x="0" y="0"/>
                </a:moveTo>
                <a:lnTo>
                  <a:pt x="6313956" y="0"/>
                </a:lnTo>
                <a:lnTo>
                  <a:pt x="6313956" y="6421362"/>
                </a:lnTo>
                <a:lnTo>
                  <a:pt x="0" y="64213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s-E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598409" y="3809035"/>
          <a:ext cx="11081657" cy="5449266"/>
        </p:xfrm>
        <a:graphic>
          <a:graphicData uri="http://schemas.openxmlformats.org/drawingml/2006/table">
            <a:tbl>
              <a:tblPr/>
              <a:tblGrid>
                <a:gridCol w="10902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7614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</a:rPr>
                        <a:t>According to NASA Worldview Data, satellite detections from 2021 displayed that remote communities in forested regions were </a:t>
                      </a:r>
                      <a:r>
                        <a:rPr lang="en-US" sz="2199">
                          <a:solidFill>
                            <a:srgbClr val="F4E7E7"/>
                          </a:solidFill>
                          <a:latin typeface="Telegraf Bold"/>
                        </a:rPr>
                        <a:t>disproportionately affected </a:t>
                      </a: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</a:rPr>
                        <a:t>by wildfires.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0826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</a:rPr>
                        <a:t>The current information systems for many of these regions are predicated on </a:t>
                      </a:r>
                      <a:r>
                        <a:rPr lang="en-US" sz="2199">
                          <a:solidFill>
                            <a:srgbClr val="F4E7E7"/>
                          </a:solidFill>
                          <a:latin typeface="Telegraf Bold"/>
                        </a:rPr>
                        <a:t>satellite imagery alone</a:t>
                      </a: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</a:rPr>
                        <a:t>. 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0826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</a:rPr>
                        <a:t>Many locals are left </a:t>
                      </a:r>
                      <a:r>
                        <a:rPr lang="en-US" sz="2199">
                          <a:solidFill>
                            <a:srgbClr val="F4E7E7"/>
                          </a:solidFill>
                          <a:latin typeface="Telegraf Bold"/>
                        </a:rPr>
                        <a:t>without </a:t>
                      </a: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</a:rPr>
                        <a:t>real-time mapping of the fires encroaching upon their communities 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0"/>
            <a:ext cx="4526577" cy="10287000"/>
            <a:chOff x="0" y="0"/>
            <a:chExt cx="3093720" cy="70307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93720" cy="7030720"/>
            </a:xfrm>
            <a:custGeom>
              <a:avLst/>
              <a:gdLst/>
              <a:ahLst/>
              <a:cxnLst/>
              <a:rect l="l" t="t" r="r" b="b"/>
              <a:pathLst>
                <a:path w="3093720" h="7030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3093720" y="7030720"/>
                  </a:lnTo>
                  <a:lnTo>
                    <a:pt x="0" y="7030720"/>
                  </a:lnTo>
                  <a:lnTo>
                    <a:pt x="0" y="70307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0484" r="-120484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AutoShape 6"/>
          <p:cNvSpPr/>
          <p:nvPr/>
        </p:nvSpPr>
        <p:spPr>
          <a:xfrm>
            <a:off x="5598409" y="3785223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7" name="AutoShape 7"/>
          <p:cNvSpPr/>
          <p:nvPr/>
        </p:nvSpPr>
        <p:spPr>
          <a:xfrm>
            <a:off x="5598409" y="5588052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8" name="AutoShape 8"/>
          <p:cNvSpPr/>
          <p:nvPr/>
        </p:nvSpPr>
        <p:spPr>
          <a:xfrm>
            <a:off x="5598409" y="7414127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5598409" y="1085850"/>
            <a:ext cx="6778660" cy="113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7800">
                <a:solidFill>
                  <a:srgbClr val="F4E7E7"/>
                </a:solidFill>
                <a:latin typeface="Telegraf"/>
              </a:rPr>
              <a:t>The 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98409" y="2150745"/>
            <a:ext cx="8683767" cy="344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57"/>
              </a:lnSpc>
              <a:spcBef>
                <a:spcPct val="0"/>
              </a:spcBef>
            </a:pPr>
            <a:r>
              <a:rPr lang="en-US" sz="1827">
                <a:solidFill>
                  <a:srgbClr val="F4E7E7"/>
                </a:solidFill>
                <a:latin typeface="Telegraf"/>
              </a:rPr>
              <a:t> Managing Fires: Increasing Community Based Fire Management Opportunities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218280" flipH="1">
            <a:off x="-4426906" y="6603533"/>
            <a:ext cx="12499411" cy="9113207"/>
          </a:xfrm>
          <a:custGeom>
            <a:avLst/>
            <a:gdLst/>
            <a:ahLst/>
            <a:cxnLst/>
            <a:rect l="l" t="t" r="r" b="b"/>
            <a:pathLst>
              <a:path w="12499411" h="9113207">
                <a:moveTo>
                  <a:pt x="12499412" y="0"/>
                </a:moveTo>
                <a:lnTo>
                  <a:pt x="0" y="0"/>
                </a:lnTo>
                <a:lnTo>
                  <a:pt x="0" y="9113207"/>
                </a:lnTo>
                <a:lnTo>
                  <a:pt x="12499412" y="9113207"/>
                </a:lnTo>
                <a:lnTo>
                  <a:pt x="12499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flipH="1">
            <a:off x="10353564" y="3740915"/>
            <a:ext cx="6952481" cy="164331"/>
          </a:xfrm>
          <a:custGeom>
            <a:avLst/>
            <a:gdLst/>
            <a:ahLst/>
            <a:cxnLst/>
            <a:rect l="l" t="t" r="r" b="b"/>
            <a:pathLst>
              <a:path w="6952481" h="164331">
                <a:moveTo>
                  <a:pt x="6952481" y="0"/>
                </a:moveTo>
                <a:lnTo>
                  <a:pt x="0" y="0"/>
                </a:lnTo>
                <a:lnTo>
                  <a:pt x="0" y="164332"/>
                </a:lnTo>
                <a:lnTo>
                  <a:pt x="6952481" y="164332"/>
                </a:lnTo>
                <a:lnTo>
                  <a:pt x="69524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flipH="1">
            <a:off x="10306819" y="6573832"/>
            <a:ext cx="6952481" cy="164331"/>
          </a:xfrm>
          <a:custGeom>
            <a:avLst/>
            <a:gdLst/>
            <a:ahLst/>
            <a:cxnLst/>
            <a:rect l="l" t="t" r="r" b="b"/>
            <a:pathLst>
              <a:path w="6952481" h="164331">
                <a:moveTo>
                  <a:pt x="6952481" y="0"/>
                </a:moveTo>
                <a:lnTo>
                  <a:pt x="0" y="0"/>
                </a:lnTo>
                <a:lnTo>
                  <a:pt x="0" y="164332"/>
                </a:lnTo>
                <a:lnTo>
                  <a:pt x="6952481" y="164332"/>
                </a:lnTo>
                <a:lnTo>
                  <a:pt x="69524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768526" y="1853380"/>
            <a:ext cx="6982089" cy="7525453"/>
          </a:xfrm>
          <a:custGeom>
            <a:avLst/>
            <a:gdLst/>
            <a:ahLst/>
            <a:cxnLst/>
            <a:rect l="l" t="t" r="r" b="b"/>
            <a:pathLst>
              <a:path w="6982089" h="7525453">
                <a:moveTo>
                  <a:pt x="0" y="0"/>
                </a:moveTo>
                <a:lnTo>
                  <a:pt x="6982089" y="0"/>
                </a:lnTo>
                <a:lnTo>
                  <a:pt x="6982089" y="7525452"/>
                </a:lnTo>
                <a:lnTo>
                  <a:pt x="0" y="7525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151" b="-16554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768526" y="409575"/>
            <a:ext cx="791896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Telegraf"/>
              </a:rPr>
              <a:t>Our Solution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48447" y="1853380"/>
            <a:ext cx="6857598" cy="1106486"/>
            <a:chOff x="0" y="0"/>
            <a:chExt cx="9143464" cy="1475314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9143464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04"/>
                </a:lnSpc>
              </a:pPr>
              <a:r>
                <a:rPr lang="en-US" sz="3586">
                  <a:solidFill>
                    <a:srgbClr val="000000"/>
                  </a:solidFill>
                  <a:latin typeface="Telegraf Bold"/>
                </a:rPr>
                <a:t>GOAL #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02138"/>
              <a:ext cx="9143464" cy="673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5"/>
                </a:lnSpc>
              </a:pPr>
              <a:r>
                <a:rPr lang="en-US" sz="2903">
                  <a:solidFill>
                    <a:srgbClr val="000000"/>
                  </a:solidFill>
                  <a:latin typeface="Telegraf"/>
                </a:rPr>
                <a:t>Real-Time data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53564" y="4686297"/>
            <a:ext cx="6763589" cy="1106486"/>
            <a:chOff x="0" y="0"/>
            <a:chExt cx="9018119" cy="147531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9018119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04"/>
                </a:lnSpc>
              </a:pPr>
              <a:r>
                <a:rPr lang="en-US" sz="3586">
                  <a:solidFill>
                    <a:srgbClr val="000000"/>
                  </a:solidFill>
                  <a:latin typeface="Telegraf Bold"/>
                </a:rPr>
                <a:t>GOAL # 2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02138"/>
              <a:ext cx="9018119" cy="673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5"/>
                </a:lnSpc>
              </a:pPr>
              <a:r>
                <a:rPr lang="en-US" sz="2903">
                  <a:solidFill>
                    <a:srgbClr val="000000"/>
                  </a:solidFill>
                  <a:latin typeface="Telegraf"/>
                </a:rPr>
                <a:t>On-the-ground mapping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53564" y="7519214"/>
            <a:ext cx="6665664" cy="1106486"/>
            <a:chOff x="0" y="0"/>
            <a:chExt cx="8887552" cy="147531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8887552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04"/>
                </a:lnSpc>
              </a:pPr>
              <a:r>
                <a:rPr lang="en-US" sz="3586">
                  <a:solidFill>
                    <a:srgbClr val="000000"/>
                  </a:solidFill>
                  <a:latin typeface="Telegraf Bold"/>
                </a:rPr>
                <a:t>GOAL # 3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02138"/>
              <a:ext cx="8887552" cy="6731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5"/>
                </a:lnSpc>
              </a:pPr>
              <a:r>
                <a:rPr lang="en-US" sz="2903">
                  <a:solidFill>
                    <a:srgbClr val="000000"/>
                  </a:solidFill>
                  <a:latin typeface="Telegraf"/>
                </a:rPr>
                <a:t>Accessible to remote communities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s-E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78869" y="1738312"/>
          <a:ext cx="5956965" cy="4050782"/>
        </p:xfrm>
        <a:graphic>
          <a:graphicData uri="http://schemas.openxmlformats.org/drawingml/2006/table">
            <a:tbl>
              <a:tblPr/>
              <a:tblGrid>
                <a:gridCol w="584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0757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  <a:p>
                      <a:pPr marL="647698" lvl="1" indent="-323849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F4E7E7"/>
                          </a:solidFill>
                          <a:latin typeface="Telegraf Bold"/>
                        </a:rPr>
                        <a:t>LOW COST</a:t>
                      </a:r>
                    </a:p>
                    <a:p>
                      <a:pPr marL="647698" lvl="1" indent="-323849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F4E7E7"/>
                          </a:solidFill>
                          <a:latin typeface="Telegraf Bold"/>
                        </a:rPr>
                        <a:t>LOW MAINTENANCE</a:t>
                      </a:r>
                    </a:p>
                    <a:p>
                      <a:pPr marL="647698" lvl="1" indent="-323849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999">
                          <a:solidFill>
                            <a:srgbClr val="F4E7E7"/>
                          </a:solidFill>
                          <a:latin typeface="Telegraf Bold"/>
                        </a:rPr>
                        <a:t>LOW PRODUCTION TIME</a:t>
                      </a: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6" lvl="1" indent="-237488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0025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F4E7E7"/>
                          </a:solidFill>
                          <a:latin typeface="Telegraf Bold"/>
                        </a:rPr>
                        <a:t>BY THE 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r>
                        <a:rPr lang="en-US" sz="2799">
                          <a:solidFill>
                            <a:srgbClr val="F4E7E7"/>
                          </a:solidFill>
                          <a:latin typeface="Telegraf Bold"/>
                        </a:rPr>
                        <a:t>NUMBERS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2799">
                        <a:solidFill>
                          <a:srgbClr val="F4E7E7"/>
                        </a:solidFill>
                        <a:latin typeface="Telegraf Bold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 rot="-462696">
            <a:off x="13798841" y="8537004"/>
            <a:ext cx="6920917" cy="4114800"/>
          </a:xfrm>
          <a:custGeom>
            <a:avLst/>
            <a:gdLst/>
            <a:ahLst/>
            <a:cxnLst/>
            <a:rect l="l" t="t" r="r" b="b"/>
            <a:pathLst>
              <a:path w="6920917" h="4114800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829761">
            <a:off x="11519704" y="5427970"/>
            <a:ext cx="3775344" cy="2244614"/>
          </a:xfrm>
          <a:custGeom>
            <a:avLst/>
            <a:gdLst/>
            <a:ahLst/>
            <a:cxnLst/>
            <a:rect l="l" t="t" r="r" b="b"/>
            <a:pathLst>
              <a:path w="3775344" h="224461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-948439">
            <a:off x="7817131" y="7815630"/>
            <a:ext cx="2653737" cy="1577767"/>
          </a:xfrm>
          <a:custGeom>
            <a:avLst/>
            <a:gdLst/>
            <a:ahLst/>
            <a:cxnLst/>
            <a:rect l="l" t="t" r="r" b="b"/>
            <a:pathLst>
              <a:path w="2653737" h="1577767">
                <a:moveTo>
                  <a:pt x="0" y="0"/>
                </a:moveTo>
                <a:lnTo>
                  <a:pt x="2653738" y="0"/>
                </a:lnTo>
                <a:lnTo>
                  <a:pt x="2653738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AutoShape 7"/>
          <p:cNvSpPr/>
          <p:nvPr/>
        </p:nvSpPr>
        <p:spPr>
          <a:xfrm>
            <a:off x="378869" y="1771650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8" name="AutoShape 8"/>
          <p:cNvSpPr/>
          <p:nvPr/>
        </p:nvSpPr>
        <p:spPr>
          <a:xfrm>
            <a:off x="359819" y="3975250"/>
            <a:ext cx="554581" cy="0"/>
          </a:xfrm>
          <a:prstGeom prst="line">
            <a:avLst/>
          </a:prstGeom>
          <a:ln w="47625" cap="rnd">
            <a:solidFill>
              <a:srgbClr val="F447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9" name="Group 9"/>
          <p:cNvGrpSpPr/>
          <p:nvPr/>
        </p:nvGrpSpPr>
        <p:grpSpPr>
          <a:xfrm>
            <a:off x="2619659" y="4564316"/>
            <a:ext cx="3397217" cy="5947602"/>
            <a:chOff x="-32440" y="-87252"/>
            <a:chExt cx="4529622" cy="793013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-87252"/>
              <a:ext cx="4497182" cy="6557630"/>
              <a:chOff x="0" y="-16848"/>
              <a:chExt cx="868385" cy="126624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68385" cy="1249400"/>
              </a:xfrm>
              <a:custGeom>
                <a:avLst/>
                <a:gdLst/>
                <a:ahLst/>
                <a:cxnLst/>
                <a:rect l="l" t="t" r="r" b="b"/>
                <a:pathLst>
                  <a:path w="868385" h="1249400">
                    <a:moveTo>
                      <a:pt x="102366" y="0"/>
                    </a:moveTo>
                    <a:lnTo>
                      <a:pt x="766019" y="0"/>
                    </a:lnTo>
                    <a:cubicBezTo>
                      <a:pt x="793168" y="0"/>
                      <a:pt x="819205" y="10785"/>
                      <a:pt x="838403" y="29982"/>
                    </a:cubicBezTo>
                    <a:cubicBezTo>
                      <a:pt x="857600" y="49179"/>
                      <a:pt x="868385" y="75216"/>
                      <a:pt x="868385" y="102366"/>
                    </a:cubicBezTo>
                    <a:lnTo>
                      <a:pt x="868385" y="1147034"/>
                    </a:lnTo>
                    <a:cubicBezTo>
                      <a:pt x="868385" y="1174183"/>
                      <a:pt x="857600" y="1200220"/>
                      <a:pt x="838403" y="1219417"/>
                    </a:cubicBezTo>
                    <a:cubicBezTo>
                      <a:pt x="819205" y="1238615"/>
                      <a:pt x="793168" y="1249400"/>
                      <a:pt x="766019" y="1249400"/>
                    </a:cubicBezTo>
                    <a:lnTo>
                      <a:pt x="102366" y="1249400"/>
                    </a:lnTo>
                    <a:cubicBezTo>
                      <a:pt x="75216" y="1249400"/>
                      <a:pt x="49179" y="1238615"/>
                      <a:pt x="29982" y="1219417"/>
                    </a:cubicBezTo>
                    <a:cubicBezTo>
                      <a:pt x="10785" y="1200220"/>
                      <a:pt x="0" y="1174183"/>
                      <a:pt x="0" y="1147034"/>
                    </a:cubicBezTo>
                    <a:lnTo>
                      <a:pt x="0" y="102366"/>
                    </a:lnTo>
                    <a:cubicBezTo>
                      <a:pt x="0" y="75216"/>
                      <a:pt x="10785" y="49179"/>
                      <a:pt x="29982" y="29982"/>
                    </a:cubicBezTo>
                    <a:cubicBezTo>
                      <a:pt x="49179" y="10785"/>
                      <a:pt x="75216" y="0"/>
                      <a:pt x="102366" y="0"/>
                    </a:cubicBezTo>
                    <a:close/>
                  </a:path>
                </a:pathLst>
              </a:custGeom>
              <a:solidFill>
                <a:srgbClr val="7B1919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27814" y="-16848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t"/>
              <a:lstStyle/>
              <a:p>
                <a:pPr algn="ctr">
                  <a:lnSpc>
                    <a:spcPts val="3919"/>
                  </a:lnSpc>
                </a:pPr>
                <a:endParaRPr dirty="0"/>
              </a:p>
              <a:p>
                <a:pPr algn="ctr">
                  <a:lnSpc>
                    <a:spcPts val="5599"/>
                  </a:lnSpc>
                </a:pPr>
                <a:r>
                  <a:rPr lang="en-US" sz="3999" dirty="0">
                    <a:solidFill>
                      <a:srgbClr val="FFFFFF"/>
                    </a:solidFill>
                    <a:latin typeface="Telegraf Bold"/>
                  </a:rPr>
                  <a:t>9V Battery 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056082"/>
              <a:ext cx="4497182" cy="4702600"/>
              <a:chOff x="0" y="-9326"/>
              <a:chExt cx="868385" cy="9080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68385" cy="843054"/>
              </a:xfrm>
              <a:custGeom>
                <a:avLst/>
                <a:gdLst/>
                <a:ahLst/>
                <a:cxnLst/>
                <a:rect l="l" t="t" r="r" b="b"/>
                <a:pathLst>
                  <a:path w="868385" h="843054">
                    <a:moveTo>
                      <a:pt x="102366" y="0"/>
                    </a:moveTo>
                    <a:lnTo>
                      <a:pt x="766019" y="0"/>
                    </a:lnTo>
                    <a:cubicBezTo>
                      <a:pt x="793168" y="0"/>
                      <a:pt x="819205" y="10785"/>
                      <a:pt x="838403" y="29982"/>
                    </a:cubicBezTo>
                    <a:cubicBezTo>
                      <a:pt x="857600" y="49179"/>
                      <a:pt x="868385" y="75216"/>
                      <a:pt x="868385" y="102366"/>
                    </a:cubicBezTo>
                    <a:lnTo>
                      <a:pt x="868385" y="740688"/>
                    </a:lnTo>
                    <a:cubicBezTo>
                      <a:pt x="868385" y="767837"/>
                      <a:pt x="857600" y="793874"/>
                      <a:pt x="838403" y="813072"/>
                    </a:cubicBezTo>
                    <a:cubicBezTo>
                      <a:pt x="819205" y="832269"/>
                      <a:pt x="793168" y="843054"/>
                      <a:pt x="766019" y="843054"/>
                    </a:cubicBezTo>
                    <a:lnTo>
                      <a:pt x="102366" y="843054"/>
                    </a:lnTo>
                    <a:cubicBezTo>
                      <a:pt x="75216" y="843054"/>
                      <a:pt x="49179" y="832269"/>
                      <a:pt x="29982" y="813072"/>
                    </a:cubicBezTo>
                    <a:cubicBezTo>
                      <a:pt x="10785" y="793874"/>
                      <a:pt x="0" y="767837"/>
                      <a:pt x="0" y="740688"/>
                    </a:cubicBezTo>
                    <a:lnTo>
                      <a:pt x="0" y="102366"/>
                    </a:lnTo>
                    <a:cubicBezTo>
                      <a:pt x="0" y="75216"/>
                      <a:pt x="10785" y="49179"/>
                      <a:pt x="29982" y="29982"/>
                    </a:cubicBezTo>
                    <a:cubicBezTo>
                      <a:pt x="49179" y="10785"/>
                      <a:pt x="75216" y="0"/>
                      <a:pt x="102366" y="0"/>
                    </a:cubicBezTo>
                    <a:close/>
                  </a:path>
                </a:pathLst>
              </a:custGeom>
              <a:solidFill>
                <a:srgbClr val="AD2727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0404" y="-9326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t"/>
              <a:lstStyle/>
              <a:p>
                <a:pPr algn="ctr">
                  <a:lnSpc>
                    <a:spcPts val="3920"/>
                  </a:lnSpc>
                </a:pPr>
                <a:endParaRPr dirty="0"/>
              </a:p>
              <a:p>
                <a:pPr algn="ctr">
                  <a:lnSpc>
                    <a:spcPts val="5599"/>
                  </a:lnSpc>
                </a:pPr>
                <a:r>
                  <a:rPr lang="en-US" sz="3999" dirty="0">
                    <a:solidFill>
                      <a:srgbClr val="FFFFFF"/>
                    </a:solidFill>
                    <a:latin typeface="Telegraf Bold"/>
                  </a:rPr>
                  <a:t> 1 Year BL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-32440" y="3041624"/>
              <a:ext cx="4529622" cy="4801261"/>
              <a:chOff x="-6264" y="-240549"/>
              <a:chExt cx="874649" cy="9271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68385" cy="428764"/>
              </a:xfrm>
              <a:custGeom>
                <a:avLst/>
                <a:gdLst/>
                <a:ahLst/>
                <a:cxnLst/>
                <a:rect l="l" t="t" r="r" b="b"/>
                <a:pathLst>
                  <a:path w="868385" h="428764">
                    <a:moveTo>
                      <a:pt x="102366" y="0"/>
                    </a:moveTo>
                    <a:lnTo>
                      <a:pt x="766019" y="0"/>
                    </a:lnTo>
                    <a:cubicBezTo>
                      <a:pt x="793168" y="0"/>
                      <a:pt x="819205" y="10785"/>
                      <a:pt x="838403" y="29982"/>
                    </a:cubicBezTo>
                    <a:cubicBezTo>
                      <a:pt x="857600" y="49179"/>
                      <a:pt x="868385" y="75216"/>
                      <a:pt x="868385" y="102366"/>
                    </a:cubicBezTo>
                    <a:lnTo>
                      <a:pt x="868385" y="326399"/>
                    </a:lnTo>
                    <a:cubicBezTo>
                      <a:pt x="868385" y="382934"/>
                      <a:pt x="822554" y="428764"/>
                      <a:pt x="766019" y="428764"/>
                    </a:cubicBezTo>
                    <a:lnTo>
                      <a:pt x="102366" y="428764"/>
                    </a:lnTo>
                    <a:cubicBezTo>
                      <a:pt x="75216" y="428764"/>
                      <a:pt x="49179" y="417979"/>
                      <a:pt x="29982" y="398782"/>
                    </a:cubicBezTo>
                    <a:cubicBezTo>
                      <a:pt x="10785" y="379585"/>
                      <a:pt x="0" y="353548"/>
                      <a:pt x="0" y="326399"/>
                    </a:cubicBezTo>
                    <a:lnTo>
                      <a:pt x="0" y="102366"/>
                    </a:lnTo>
                    <a:cubicBezTo>
                      <a:pt x="0" y="75216"/>
                      <a:pt x="10785" y="49179"/>
                      <a:pt x="29982" y="29982"/>
                    </a:cubicBezTo>
                    <a:cubicBezTo>
                      <a:pt x="49179" y="10785"/>
                      <a:pt x="75216" y="0"/>
                      <a:pt x="102366" y="0"/>
                    </a:cubicBezTo>
                    <a:close/>
                  </a:path>
                </a:pathLst>
              </a:custGeom>
              <a:solidFill>
                <a:srgbClr val="F44747"/>
              </a:solidFill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-6264" y="-240549"/>
                <a:ext cx="812800" cy="9271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601"/>
                  </a:lnSpc>
                </a:pPr>
                <a:r>
                  <a:rPr lang="en-US" sz="3286" dirty="0">
                    <a:solidFill>
                      <a:srgbClr val="FFFFFF"/>
                    </a:solidFill>
                    <a:latin typeface="Telegraf Bold"/>
                  </a:rPr>
                  <a:t>€3.50 Components </a:t>
                </a:r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7652415" y="6550277"/>
            <a:ext cx="3653743" cy="3311233"/>
          </a:xfrm>
          <a:custGeom>
            <a:avLst/>
            <a:gdLst/>
            <a:ahLst/>
            <a:cxnLst/>
            <a:rect l="l" t="t" r="r" b="b"/>
            <a:pathLst>
              <a:path w="3653743" h="3311233">
                <a:moveTo>
                  <a:pt x="0" y="0"/>
                </a:moveTo>
                <a:lnTo>
                  <a:pt x="3653743" y="0"/>
                </a:lnTo>
                <a:lnTo>
                  <a:pt x="3653743" y="3311233"/>
                </a:lnTo>
                <a:lnTo>
                  <a:pt x="0" y="33112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562" b="-2356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0" name="Freeform 20"/>
          <p:cNvSpPr/>
          <p:nvPr/>
        </p:nvSpPr>
        <p:spPr>
          <a:xfrm>
            <a:off x="11831028" y="2024063"/>
            <a:ext cx="4592651" cy="3265004"/>
          </a:xfrm>
          <a:custGeom>
            <a:avLst/>
            <a:gdLst/>
            <a:ahLst/>
            <a:cxnLst/>
            <a:rect l="l" t="t" r="r" b="b"/>
            <a:pathLst>
              <a:path w="4592651" h="3265004">
                <a:moveTo>
                  <a:pt x="0" y="0"/>
                </a:moveTo>
                <a:lnTo>
                  <a:pt x="4592651" y="0"/>
                </a:lnTo>
                <a:lnTo>
                  <a:pt x="4592651" y="3265003"/>
                </a:lnTo>
                <a:lnTo>
                  <a:pt x="0" y="3265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509" r="-3572" b="-637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1" name="Freeform 21"/>
          <p:cNvSpPr/>
          <p:nvPr/>
        </p:nvSpPr>
        <p:spPr>
          <a:xfrm>
            <a:off x="7652415" y="2024063"/>
            <a:ext cx="4823068" cy="4526214"/>
          </a:xfrm>
          <a:custGeom>
            <a:avLst/>
            <a:gdLst/>
            <a:ahLst/>
            <a:cxnLst/>
            <a:rect l="l" t="t" r="r" b="b"/>
            <a:pathLst>
              <a:path w="4823068" h="4526214">
                <a:moveTo>
                  <a:pt x="0" y="0"/>
                </a:moveTo>
                <a:lnTo>
                  <a:pt x="4823068" y="0"/>
                </a:lnTo>
                <a:lnTo>
                  <a:pt x="4823068" y="4526214"/>
                </a:lnTo>
                <a:lnTo>
                  <a:pt x="0" y="45262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621" b="-3445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2" name="Freeform 22"/>
          <p:cNvSpPr/>
          <p:nvPr/>
        </p:nvSpPr>
        <p:spPr>
          <a:xfrm>
            <a:off x="11306158" y="5224403"/>
            <a:ext cx="5117521" cy="4637107"/>
          </a:xfrm>
          <a:custGeom>
            <a:avLst/>
            <a:gdLst/>
            <a:ahLst/>
            <a:cxnLst/>
            <a:rect l="l" t="t" r="r" b="b"/>
            <a:pathLst>
              <a:path w="5117521" h="4637107">
                <a:moveTo>
                  <a:pt x="0" y="0"/>
                </a:moveTo>
                <a:lnTo>
                  <a:pt x="5117521" y="0"/>
                </a:lnTo>
                <a:lnTo>
                  <a:pt x="5117521" y="4637107"/>
                </a:lnTo>
                <a:lnTo>
                  <a:pt x="0" y="46371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661" t="-22563" r="-40209" b="-564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3" name="TextBox 23"/>
          <p:cNvSpPr txBox="1"/>
          <p:nvPr/>
        </p:nvSpPr>
        <p:spPr>
          <a:xfrm>
            <a:off x="5292076" y="433387"/>
            <a:ext cx="770384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Telegraf"/>
              </a:rPr>
              <a:t>Development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52257" cy="671800"/>
          </a:xfrm>
          <a:custGeom>
            <a:avLst/>
            <a:gdLst/>
            <a:ahLst/>
            <a:cxnLst/>
            <a:rect l="l" t="t" r="r" b="b"/>
            <a:pathLst>
              <a:path w="652257" h="671800">
                <a:moveTo>
                  <a:pt x="0" y="0"/>
                </a:moveTo>
                <a:lnTo>
                  <a:pt x="652257" y="0"/>
                </a:lnTo>
                <a:lnTo>
                  <a:pt x="652257" y="671800"/>
                </a:lnTo>
                <a:lnTo>
                  <a:pt x="0" y="671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2104773" y="1981589"/>
            <a:ext cx="14078454" cy="79191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04773" y="409575"/>
            <a:ext cx="14064753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F4E7E7"/>
                </a:solidFill>
                <a:latin typeface="Telegraf"/>
              </a:rPr>
              <a:t>Prototype Simulation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961599" y="-2782197"/>
            <a:ext cx="11098426" cy="16596766"/>
          </a:xfrm>
          <a:custGeom>
            <a:avLst/>
            <a:gdLst/>
            <a:ahLst/>
            <a:cxnLst/>
            <a:rect l="l" t="t" r="r" b="b"/>
            <a:pathLst>
              <a:path w="11098426" h="16596766">
                <a:moveTo>
                  <a:pt x="11098426" y="0"/>
                </a:moveTo>
                <a:lnTo>
                  <a:pt x="0" y="0"/>
                </a:lnTo>
                <a:lnTo>
                  <a:pt x="0" y="16596766"/>
                </a:lnTo>
                <a:lnTo>
                  <a:pt x="11098426" y="16596766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0510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52257" cy="671800"/>
          </a:xfrm>
          <a:custGeom>
            <a:avLst/>
            <a:gdLst/>
            <a:ahLst/>
            <a:cxnLst/>
            <a:rect l="l" t="t" r="r" b="b"/>
            <a:pathLst>
              <a:path w="652257" h="671800">
                <a:moveTo>
                  <a:pt x="0" y="0"/>
                </a:moveTo>
                <a:lnTo>
                  <a:pt x="652257" y="0"/>
                </a:lnTo>
                <a:lnTo>
                  <a:pt x="652257" y="671800"/>
                </a:lnTo>
                <a:lnTo>
                  <a:pt x="0" y="671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292" r="292"/>
          <a:stretch>
            <a:fillRect/>
          </a:stretch>
        </p:blipFill>
        <p:spPr>
          <a:xfrm>
            <a:off x="2278591" y="2050400"/>
            <a:ext cx="13730819" cy="78265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086350" y="745475"/>
            <a:ext cx="8115300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F4E7E7"/>
                </a:solidFill>
                <a:latin typeface="Telegraf"/>
              </a:rPr>
              <a:t>App Prototype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990888" flipV="1">
            <a:off x="589909" y="-1296297"/>
            <a:ext cx="10372410" cy="3752926"/>
          </a:xfrm>
          <a:custGeom>
            <a:avLst/>
            <a:gdLst/>
            <a:ahLst/>
            <a:cxnLst/>
            <a:rect l="l" t="t" r="r" b="b"/>
            <a:pathLst>
              <a:path w="10372410" h="3752926">
                <a:moveTo>
                  <a:pt x="0" y="3752926"/>
                </a:moveTo>
                <a:lnTo>
                  <a:pt x="10372410" y="3752926"/>
                </a:lnTo>
                <a:lnTo>
                  <a:pt x="10372410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5264444" y="1946064"/>
            <a:ext cx="2753106" cy="4586592"/>
          </a:xfrm>
          <a:custGeom>
            <a:avLst/>
            <a:gdLst/>
            <a:ahLst/>
            <a:cxnLst/>
            <a:rect l="l" t="t" r="r" b="b"/>
            <a:pathLst>
              <a:path w="2753106" h="4586592">
                <a:moveTo>
                  <a:pt x="0" y="0"/>
                </a:moveTo>
                <a:lnTo>
                  <a:pt x="2753106" y="0"/>
                </a:lnTo>
                <a:lnTo>
                  <a:pt x="2753106" y="4586591"/>
                </a:lnTo>
                <a:lnTo>
                  <a:pt x="0" y="4586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08" t="-14368" r="-7342" b="-3004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3419368" y="1946064"/>
            <a:ext cx="2741410" cy="4586592"/>
          </a:xfrm>
          <a:custGeom>
            <a:avLst/>
            <a:gdLst/>
            <a:ahLst/>
            <a:cxnLst/>
            <a:rect l="l" t="t" r="r" b="b"/>
            <a:pathLst>
              <a:path w="2741410" h="4586592">
                <a:moveTo>
                  <a:pt x="0" y="0"/>
                </a:moveTo>
                <a:lnTo>
                  <a:pt x="2741410" y="0"/>
                </a:lnTo>
                <a:lnTo>
                  <a:pt x="2741410" y="4586591"/>
                </a:lnTo>
                <a:lnTo>
                  <a:pt x="0" y="4586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166" r="-3514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9347733" y="1946064"/>
            <a:ext cx="2729755" cy="4586592"/>
          </a:xfrm>
          <a:custGeom>
            <a:avLst/>
            <a:gdLst/>
            <a:ahLst/>
            <a:cxnLst/>
            <a:rect l="l" t="t" r="r" b="b"/>
            <a:pathLst>
              <a:path w="2729755" h="4586592">
                <a:moveTo>
                  <a:pt x="0" y="0"/>
                </a:moveTo>
                <a:lnTo>
                  <a:pt x="2729755" y="0"/>
                </a:lnTo>
                <a:lnTo>
                  <a:pt x="2729755" y="4586591"/>
                </a:lnTo>
                <a:lnTo>
                  <a:pt x="0" y="45865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845" r="-126187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484169" y="1946659"/>
            <a:ext cx="2706599" cy="4585996"/>
          </a:xfrm>
          <a:custGeom>
            <a:avLst/>
            <a:gdLst/>
            <a:ahLst/>
            <a:cxnLst/>
            <a:rect l="l" t="t" r="r" b="b"/>
            <a:pathLst>
              <a:path w="2706599" h="4585996">
                <a:moveTo>
                  <a:pt x="0" y="0"/>
                </a:moveTo>
                <a:lnTo>
                  <a:pt x="2706599" y="0"/>
                </a:lnTo>
                <a:lnTo>
                  <a:pt x="2706599" y="4585996"/>
                </a:lnTo>
                <a:lnTo>
                  <a:pt x="0" y="4585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095" r="-3734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6389378" y="1946064"/>
            <a:ext cx="2729755" cy="4585996"/>
          </a:xfrm>
          <a:custGeom>
            <a:avLst/>
            <a:gdLst/>
            <a:ahLst/>
            <a:cxnLst/>
            <a:rect l="l" t="t" r="r" b="b"/>
            <a:pathLst>
              <a:path w="2729755" h="4585996">
                <a:moveTo>
                  <a:pt x="0" y="0"/>
                </a:moveTo>
                <a:lnTo>
                  <a:pt x="2729755" y="0"/>
                </a:lnTo>
                <a:lnTo>
                  <a:pt x="2729755" y="4585996"/>
                </a:lnTo>
                <a:lnTo>
                  <a:pt x="0" y="45859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509" r="-18379" b="-3801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2306088" y="1946064"/>
            <a:ext cx="2729755" cy="4585996"/>
          </a:xfrm>
          <a:custGeom>
            <a:avLst/>
            <a:gdLst/>
            <a:ahLst/>
            <a:cxnLst/>
            <a:rect l="l" t="t" r="r" b="b"/>
            <a:pathLst>
              <a:path w="2729755" h="4585996">
                <a:moveTo>
                  <a:pt x="0" y="0"/>
                </a:moveTo>
                <a:lnTo>
                  <a:pt x="2729756" y="0"/>
                </a:lnTo>
                <a:lnTo>
                  <a:pt x="2729756" y="4585996"/>
                </a:lnTo>
                <a:lnTo>
                  <a:pt x="0" y="4585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068" t="-58881" r="-32692" b="-3406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493814" y="6743700"/>
            <a:ext cx="2696954" cy="160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ROBERT RAFANELLI</a:t>
            </a:r>
          </a:p>
          <a:p>
            <a:pPr algn="ctr">
              <a:lnSpc>
                <a:spcPts val="2400"/>
              </a:lnSpc>
            </a:pPr>
            <a:endParaRPr lang="en-US" sz="3186">
              <a:solidFill>
                <a:srgbClr val="FFFFFF"/>
              </a:solidFill>
              <a:latin typeface="Telegraf Bold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2º YEAR BUSINESS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26276" y="6743700"/>
            <a:ext cx="2741410" cy="312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CLAUDIA ORTIZ</a:t>
            </a:r>
          </a:p>
          <a:p>
            <a:pPr algn="ctr">
              <a:lnSpc>
                <a:spcPts val="2400"/>
              </a:lnSpc>
            </a:pPr>
            <a:endParaRPr lang="en-US" sz="3186">
              <a:solidFill>
                <a:srgbClr val="FFFFFF"/>
              </a:solidFill>
              <a:latin typeface="Telegraf Bold"/>
            </a:endParaRP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elegraf Bold"/>
              </a:rPr>
              <a:t>    </a:t>
            </a:r>
            <a:r>
              <a:rPr lang="en-US" sz="2000">
                <a:solidFill>
                  <a:srgbClr val="FFFFFF"/>
                </a:solidFill>
                <a:latin typeface="Telegraf"/>
              </a:rPr>
              <a:t>3º YEAR       COMPUTER ENGINEERING STUDENT </a:t>
            </a: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ERASMUS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89378" y="6743700"/>
            <a:ext cx="2729755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JOE </a:t>
            </a:r>
          </a:p>
          <a:p>
            <a:pPr algn="ctr">
              <a:lnSpc>
                <a:spcPts val="3824"/>
              </a:lnSpc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BIJU</a:t>
            </a:r>
          </a:p>
          <a:p>
            <a:pPr algn="ctr">
              <a:lnSpc>
                <a:spcPts val="2400"/>
              </a:lnSpc>
            </a:pPr>
            <a:endParaRPr lang="en-US" sz="3186">
              <a:solidFill>
                <a:srgbClr val="FFFFFF"/>
              </a:solidFill>
              <a:latin typeface="Telegraf Bold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1º YEAR ENGINEERING STUDENT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47733" y="6743700"/>
            <a:ext cx="2729755" cy="251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MICHEÁL GILL</a:t>
            </a:r>
          </a:p>
          <a:p>
            <a:pPr algn="ctr">
              <a:lnSpc>
                <a:spcPts val="2400"/>
              </a:lnSpc>
            </a:pPr>
            <a:endParaRPr lang="en-US" sz="3186">
              <a:solidFill>
                <a:srgbClr val="FFFFFF"/>
              </a:solidFill>
              <a:latin typeface="Telegraf Bold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2º YEAR MECHANICAL AND POLYMER ENGINEERING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64444" y="6743700"/>
            <a:ext cx="2753106" cy="342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MOAZ REFAEI</a:t>
            </a:r>
          </a:p>
          <a:p>
            <a:pPr algn="ctr">
              <a:lnSpc>
                <a:spcPts val="2400"/>
              </a:lnSpc>
            </a:pPr>
            <a:endParaRPr lang="en-US" sz="3186">
              <a:solidFill>
                <a:srgbClr val="FFFFFF"/>
              </a:solidFill>
              <a:latin typeface="Telegraf Bold"/>
            </a:endParaRP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1º YEAR ENGINEERING STUDENT</a:t>
            </a: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GLOBAL EXCELLENCE SCHOLAR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06088" y="6743700"/>
            <a:ext cx="2729755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RAY </a:t>
            </a:r>
          </a:p>
          <a:p>
            <a:pPr algn="ctr">
              <a:lnSpc>
                <a:spcPts val="3824"/>
              </a:lnSpc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FOYSAL </a:t>
            </a:r>
          </a:p>
          <a:p>
            <a:pPr algn="ctr">
              <a:lnSpc>
                <a:spcPts val="2400"/>
              </a:lnSpc>
            </a:pPr>
            <a:endParaRPr lang="en-US" sz="3186">
              <a:solidFill>
                <a:srgbClr val="FFFFFF"/>
              </a:solidFill>
              <a:latin typeface="Telegraf Bold"/>
            </a:endParaRP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1º YEAR ENGINEERING STUDENT</a:t>
            </a: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ctr">
              <a:lnSpc>
                <a:spcPts val="2400"/>
              </a:lnSpc>
            </a:pPr>
            <a:endParaRPr lang="en-US" sz="2000">
              <a:solidFill>
                <a:srgbClr val="FFFFFF"/>
              </a:solidFill>
              <a:latin typeface="Telegraf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90017" y="1184659"/>
            <a:ext cx="8949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UCD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06804" y="1184659"/>
            <a:ext cx="8949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UCD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23514" y="1184659"/>
            <a:ext cx="8949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UCD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93545" y="1184659"/>
            <a:ext cx="8949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UCD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01548" y="1184659"/>
            <a:ext cx="82212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TUS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85322" y="1184659"/>
            <a:ext cx="202331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3186">
                <a:solidFill>
                  <a:srgbClr val="FFFFFF"/>
                </a:solidFill>
                <a:latin typeface="Telegraf Bold"/>
              </a:rPr>
              <a:t>TUS / UFV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181</Words>
  <Application>Microsoft Office PowerPoint</Application>
  <PresentationFormat>Personalizado</PresentationFormat>
  <Paragraphs>61</Paragraphs>
  <Slides>7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Telegraf</vt:lpstr>
      <vt:lpstr>Calibri</vt:lpstr>
      <vt:lpstr>Arial</vt:lpstr>
      <vt:lpstr>Telegraf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Fighting Fire With Fire</dc:title>
  <cp:lastModifiedBy>Claudia Ortiz Roset</cp:lastModifiedBy>
  <cp:revision>3</cp:revision>
  <dcterms:created xsi:type="dcterms:W3CDTF">2006-08-16T00:00:00Z</dcterms:created>
  <dcterms:modified xsi:type="dcterms:W3CDTF">2023-10-09T17:24:55Z</dcterms:modified>
  <dc:identifier>DAFwkVmWuFw</dc:identifier>
</cp:coreProperties>
</file>